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3" r:id="rId8"/>
    <p:sldId id="310" r:id="rId9"/>
    <p:sldId id="316" r:id="rId10"/>
    <p:sldId id="317" r:id="rId11"/>
    <p:sldId id="325" r:id="rId12"/>
    <p:sldId id="318" r:id="rId13"/>
    <p:sldId id="326" r:id="rId14"/>
    <p:sldId id="319" r:id="rId15"/>
    <p:sldId id="327" r:id="rId16"/>
    <p:sldId id="320" r:id="rId17"/>
    <p:sldId id="328" r:id="rId18"/>
    <p:sldId id="321" r:id="rId19"/>
    <p:sldId id="329" r:id="rId20"/>
    <p:sldId id="322" r:id="rId21"/>
    <p:sldId id="330" r:id="rId22"/>
    <p:sldId id="323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5" r:id="rId37"/>
    <p:sldId id="346" r:id="rId38"/>
    <p:sldId id="347" r:id="rId39"/>
    <p:sldId id="348" r:id="rId40"/>
    <p:sldId id="366" r:id="rId41"/>
    <p:sldId id="349" r:id="rId42"/>
    <p:sldId id="350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7" r:id="rId51"/>
    <p:sldId id="368" r:id="rId52"/>
    <p:sldId id="369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6D6"/>
    <a:srgbClr val="344529"/>
    <a:srgbClr val="2B3922"/>
    <a:srgbClr val="2E3722"/>
    <a:srgbClr val="FCF7F1"/>
    <a:srgbClr val="B8D233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b="1" dirty="0">
              <a:solidFill>
                <a:srgbClr val="002060"/>
              </a:solidFill>
              <a:latin typeface="Britannic Bold" panose="020B0903060703020204" pitchFamily="34" charset="0"/>
            </a:rPr>
            <a:t>LOGO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dirty="0">
              <a:solidFill>
                <a:srgbClr val="002060"/>
              </a:solidFill>
              <a:latin typeface="Britannic Bold" panose="020B0903060703020204" pitchFamily="34" charset="0"/>
            </a:rPr>
            <a:t> place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2E41BC4E-19CA-4FC2-9EBE-C3062F5A54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dirty="0">
              <a:solidFill>
                <a:srgbClr val="002060"/>
              </a:solidFill>
              <a:latin typeface="Britannic Bold" panose="020B0903060703020204" pitchFamily="34" charset="0"/>
            </a:rPr>
            <a:t>MOVIE</a:t>
          </a:r>
        </a:p>
      </dgm:t>
    </dgm:pt>
    <dgm:pt modelId="{C0E9F1C6-648B-4406-AF8F-E9F947C46484}" type="parTrans" cxnId="{9BA30E60-C280-4932-B11C-073E8A949AF2}">
      <dgm:prSet/>
      <dgm:spPr/>
      <dgm:t>
        <a:bodyPr/>
        <a:lstStyle/>
        <a:p>
          <a:endParaRPr lang="en-IN"/>
        </a:p>
      </dgm:t>
    </dgm:pt>
    <dgm:pt modelId="{41BE3271-7D9E-4D9E-983A-9D588C268627}" type="sibTrans" cxnId="{9BA30E60-C280-4932-B11C-073E8A949AF2}">
      <dgm:prSet/>
      <dgm:spPr/>
      <dgm:t>
        <a:bodyPr/>
        <a:lstStyle/>
        <a:p>
          <a:endParaRPr lang="en-IN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4" custScaleX="179353" custScaleY="168987" custLinFactNeighborX="-2304" custLinFactNeighborY="17650"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7C175B98-93F4-4D7C-BB95-1514AB879CD5}" type="pres">
      <dgm:prSet presAssocID="{40FC4FFE-8987-4A26-B7F4-8A516F18ADAE}" presName="iconRect" presStyleLbl="node1" presStyleIdx="0" presStyleCnt="4" custAng="5400000" custFlipVert="1" custFlipHor="1" custScaleX="48660" custScaleY="17261" custLinFactY="-38998" custLinFactNeighborX="-62406" custLinFactNeighborY="-100000"/>
      <dgm:spPr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4" custScaleX="84340" custScaleY="66973" custLinFactNeighborX="6717" custLinFactNeighborY="43062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4" custScaleX="154067" custScaleY="159109" custLinFactNeighborX="-17464" custLinFactNeighborY="23003"/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4CA7C4-FCA1-4127-B20A-2A5C031A3CF4}" type="pres">
      <dgm:prSet presAssocID="{49225C73-1633-42F1-AB3B-7CB183E5F8B8}" presName="iconRect" presStyleLbl="node1" presStyleIdx="1" presStyleCnt="4" custFlipVert="0" custFlipHor="0" custScaleX="23017" custScaleY="35939" custLinFactX="3686569" custLinFactY="300000" custLinFactNeighborX="3700000" custLinFactNeighborY="321695"/>
      <dgm:spPr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4" custScaleX="112568" custScaleY="81217" custLinFactNeighborX="-10356" custLinFactNeighborY="58725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1E7C1F71-AB28-488A-B6B5-13D47A37D6F2}" type="pres">
      <dgm:prSet presAssocID="{2E41BC4E-19CA-4FC2-9EBE-C3062F5A5431}" presName="compNode" presStyleCnt="0"/>
      <dgm:spPr/>
    </dgm:pt>
    <dgm:pt modelId="{78082E83-FB31-4004-BBFC-A4CD4CB7DC04}" type="pres">
      <dgm:prSet presAssocID="{2E41BC4E-19CA-4FC2-9EBE-C3062F5A5431}" presName="iconBgRect" presStyleLbl="bgShp" presStyleIdx="2" presStyleCnt="4" custScaleX="160300" custScaleY="165381" custLinFactX="100000" custLinFactNeighborX="109248" custLinFactNeighborY="19244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AC5E821-E4EB-4096-95B1-A8B10D190120}" type="pres">
      <dgm:prSet presAssocID="{2E41BC4E-19CA-4FC2-9EBE-C3062F5A5431}" presName="iconRect" presStyleLbl="node1" presStyleIdx="2" presStyleCnt="4" custFlipVert="0" custFlipHor="1" custScaleX="7924" custScaleY="55901" custLinFactX="-352680" custLinFactNeighborX="-400000" custLinFactNeighborY="24940"/>
      <dgm:spPr/>
    </dgm:pt>
    <dgm:pt modelId="{FE3C08F5-F116-443E-BCD0-1338B02F0948}" type="pres">
      <dgm:prSet presAssocID="{2E41BC4E-19CA-4FC2-9EBE-C3062F5A5431}" presName="spaceRect" presStyleCnt="0"/>
      <dgm:spPr/>
    </dgm:pt>
    <dgm:pt modelId="{B4B1FDDB-0230-4B38-B486-B3E667CC74B3}" type="pres">
      <dgm:prSet presAssocID="{2E41BC4E-19CA-4FC2-9EBE-C3062F5A5431}" presName="textRect" presStyleLbl="revTx" presStyleIdx="2" presStyleCnt="4" custScaleX="112568" custScaleY="81217" custLinFactNeighborX="11287" custLinFactNeighborY="49753">
        <dgm:presLayoutVars>
          <dgm:chMax val="1"/>
          <dgm:chPref val="1"/>
        </dgm:presLayoutVars>
      </dgm:prSet>
      <dgm:spPr/>
    </dgm:pt>
    <dgm:pt modelId="{318E2BE7-C036-4807-B9AE-34C99EF70421}" type="pres">
      <dgm:prSet presAssocID="{41BE3271-7D9E-4D9E-983A-9D588C268627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3" presStyleCnt="4" custScaleX="164295" custScaleY="148232" custLinFactX="-81197" custLinFactNeighborX="-100000" custLinFactNeighborY="12574"/>
      <dgm:spPr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509775-983E-4110-B989-EE2CD6514BE0}" type="pres">
      <dgm:prSet presAssocID="{1C383F32-22E8-4F62-A3E0-BDC3D5F48992}" presName="iconRect" presStyleLbl="node1" presStyleIdx="3" presStyleCnt="4" custFlipVert="1" custFlipHor="0" custScaleX="4382" custScaleY="8592" custLinFactX="-300000" custLinFactNeighborX="-372741" custLinFactNeighborY="478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3" presStyleCnt="4" custScaleY="70351" custLinFactNeighborX="-95087" custLinFactNeighborY="-729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A1F4CC13-E537-4894-B218-0062017C8A3D}" type="presOf" srcId="{2E41BC4E-19CA-4FC2-9EBE-C3062F5A5431}" destId="{B4B1FDDB-0230-4B38-B486-B3E667CC74B3}" srcOrd="0" destOrd="0" presId="urn:microsoft.com/office/officeart/2018/5/layout/IconCircleLabelList"/>
    <dgm:cxn modelId="{9BA30E60-C280-4932-B11C-073E8A949AF2}" srcId="{01A66772-F185-4D58-B8BB-E9370D7A7A2B}" destId="{2E41BC4E-19CA-4FC2-9EBE-C3062F5A5431}" srcOrd="2" destOrd="0" parTransId="{C0E9F1C6-648B-4406-AF8F-E9F947C46484}" sibTransId="{41BE3271-7D9E-4D9E-983A-9D588C268627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3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F1BFE52B-9060-4925-B93D-5DAC07FEBD57}" type="presParOf" srcId="{50B3CE7C-E10B-4E23-BD93-03664997C932}" destId="{1E7C1F71-AB28-488A-B6B5-13D47A37D6F2}" srcOrd="4" destOrd="0" presId="urn:microsoft.com/office/officeart/2018/5/layout/IconCircleLabelList"/>
    <dgm:cxn modelId="{C20DAFDB-21DC-46C0-9F33-86ACB479202B}" type="presParOf" srcId="{1E7C1F71-AB28-488A-B6B5-13D47A37D6F2}" destId="{78082E83-FB31-4004-BBFC-A4CD4CB7DC04}" srcOrd="0" destOrd="0" presId="urn:microsoft.com/office/officeart/2018/5/layout/IconCircleLabelList"/>
    <dgm:cxn modelId="{9A07018C-186D-45CC-A352-D384E1DD81BC}" type="presParOf" srcId="{1E7C1F71-AB28-488A-B6B5-13D47A37D6F2}" destId="{9AC5E821-E4EB-4096-95B1-A8B10D190120}" srcOrd="1" destOrd="0" presId="urn:microsoft.com/office/officeart/2018/5/layout/IconCircleLabelList"/>
    <dgm:cxn modelId="{4844F64B-021C-4395-9E08-0AA8E8A038A0}" type="presParOf" srcId="{1E7C1F71-AB28-488A-B6B5-13D47A37D6F2}" destId="{FE3C08F5-F116-443E-BCD0-1338B02F0948}" srcOrd="2" destOrd="0" presId="urn:microsoft.com/office/officeart/2018/5/layout/IconCircleLabelList"/>
    <dgm:cxn modelId="{1C3D46B9-6343-4EA8-B738-1056373AD203}" type="presParOf" srcId="{1E7C1F71-AB28-488A-B6B5-13D47A37D6F2}" destId="{B4B1FDDB-0230-4B38-B486-B3E667CC74B3}" srcOrd="3" destOrd="0" presId="urn:microsoft.com/office/officeart/2018/5/layout/IconCircleLabelList"/>
    <dgm:cxn modelId="{9F6740F5-F6E3-4202-90D5-6B3AEFE9F9EA}" type="presParOf" srcId="{50B3CE7C-E10B-4E23-BD93-03664997C932}" destId="{318E2BE7-C036-4807-B9AE-34C99EF70421}" srcOrd="5" destOrd="0" presId="urn:microsoft.com/office/officeart/2018/5/layout/IconCircleLabelList"/>
    <dgm:cxn modelId="{3A7F4DB9-1469-4F58-B633-24B7EEE084D1}" type="presParOf" srcId="{50B3CE7C-E10B-4E23-BD93-03664997C932}" destId="{ECFA770B-DE2C-4683-A038-58D0FE44BC27}" srcOrd="6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265804" y="1071159"/>
          <a:ext cx="2274222" cy="2142779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 rot="5400000" flipH="1" flipV="1">
          <a:off x="1125062" y="1733349"/>
          <a:ext cx="172268" cy="21676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647810" y="3234983"/>
          <a:ext cx="1478637" cy="322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1" kern="1200" dirty="0">
              <a:solidFill>
                <a:srgbClr val="002060"/>
              </a:solidFill>
              <a:latin typeface="Britannic Bold" panose="020B0903060703020204" pitchFamily="34" charset="0"/>
            </a:rPr>
            <a:t>LOGO </a:t>
          </a:r>
        </a:p>
      </dsp:txBody>
      <dsp:txXfrm>
        <a:off x="647810" y="3234983"/>
        <a:ext cx="1478637" cy="322947"/>
      </dsp:txXfrm>
    </dsp:sp>
    <dsp:sp modelId="{BCD8CDD9-0C56-4401-ADB1-8B48DAB2C96F}">
      <dsp:nvSpPr>
        <dsp:cNvPr id="0" name=""/>
        <dsp:cNvSpPr/>
      </dsp:nvSpPr>
      <dsp:spPr>
        <a:xfrm>
          <a:off x="2904756" y="1106715"/>
          <a:ext cx="1953592" cy="2017525"/>
        </a:xfrm>
        <a:prstGeom prst="ellipse">
          <a:avLst/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10680255" y="3402382"/>
          <a:ext cx="38544" cy="9397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17744" y="3251079"/>
          <a:ext cx="2339965" cy="47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solidFill>
                <a:srgbClr val="002060"/>
              </a:solidFill>
              <a:latin typeface="Britannic Bold" panose="020B0903060703020204" pitchFamily="34" charset="0"/>
            </a:rPr>
            <a:t> place</a:t>
          </a:r>
        </a:p>
      </dsp:txBody>
      <dsp:txXfrm>
        <a:off x="2717744" y="3251079"/>
        <a:ext cx="2339965" cy="474926"/>
      </dsp:txXfrm>
    </dsp:sp>
    <dsp:sp modelId="{78082E83-FB31-4004-BBFC-A4CD4CB7DC04}">
      <dsp:nvSpPr>
        <dsp:cNvPr id="0" name=""/>
        <dsp:cNvSpPr/>
      </dsp:nvSpPr>
      <dsp:spPr>
        <a:xfrm>
          <a:off x="8443720" y="1039168"/>
          <a:ext cx="2032627" cy="2097055"/>
        </a:xfrm>
        <a:prstGeom prst="ellipse">
          <a:avLst/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5E821-E4EB-4096-95B1-A8B10D190120}">
      <dsp:nvSpPr>
        <dsp:cNvPr id="0" name=""/>
        <dsp:cNvSpPr/>
      </dsp:nvSpPr>
      <dsp:spPr>
        <a:xfrm flipH="1">
          <a:off x="6370526" y="1831435"/>
          <a:ext cx="4568" cy="227353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1FDDB-0230-4B38-B486-B3E667CC74B3}">
      <dsp:nvSpPr>
        <dsp:cNvPr id="0" name=""/>
        <dsp:cNvSpPr/>
      </dsp:nvSpPr>
      <dsp:spPr>
        <a:xfrm>
          <a:off x="5871380" y="3218497"/>
          <a:ext cx="2339965" cy="474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solidFill>
                <a:srgbClr val="002060"/>
              </a:solidFill>
              <a:latin typeface="Britannic Bold" panose="020B0903060703020204" pitchFamily="34" charset="0"/>
            </a:rPr>
            <a:t>MOVIE</a:t>
          </a:r>
        </a:p>
      </dsp:txBody>
      <dsp:txXfrm>
        <a:off x="5871380" y="3218497"/>
        <a:ext cx="2339965" cy="474926"/>
      </dsp:txXfrm>
    </dsp:sp>
    <dsp:sp modelId="{FF93E135-77D6-48A0-8871-9BC93D705D06}">
      <dsp:nvSpPr>
        <dsp:cNvPr id="0" name=""/>
        <dsp:cNvSpPr/>
      </dsp:nvSpPr>
      <dsp:spPr>
        <a:xfrm>
          <a:off x="6042891" y="1058158"/>
          <a:ext cx="2083284" cy="1879603"/>
        </a:xfrm>
        <a:prstGeom prst="ellipse">
          <a:avLst/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 flipV="1">
          <a:off x="9166961" y="1865715"/>
          <a:ext cx="1397" cy="5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366196" y="2905627"/>
          <a:ext cx="2078712" cy="356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200" kern="1200" dirty="0"/>
        </a:p>
      </dsp:txBody>
      <dsp:txXfrm>
        <a:off x="6366196" y="2905627"/>
        <a:ext cx="2078712" cy="356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11-Jun-21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11-Jun-21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11-Jun-21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11-Jun-21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11-Jun-21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11-Jun-21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11-Jun-21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9207" y="1834446"/>
            <a:ext cx="5964244" cy="345950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A</a:t>
            </a:r>
            <a:r>
              <a:rPr lang="en-US" sz="2400" cap="none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shwath</a:t>
            </a:r>
            <a:r>
              <a:rPr lang="en-US" sz="2400" dirty="0">
                <a:solidFill>
                  <a:srgbClr val="FFC000"/>
                </a:solidFill>
                <a:latin typeface="Arial Rounded MT Bold" panose="020F0704030504030204" pitchFamily="34" charset="0"/>
              </a:rPr>
              <a:t> p</a:t>
            </a:r>
            <a:br>
              <a:rPr lang="en-US" sz="2400" dirty="0">
                <a:solidFill>
                  <a:srgbClr val="FFC000"/>
                </a:solidFill>
                <a:latin typeface="Arial Rounded MT Bold" panose="020F0704030504030204" pitchFamily="34" charset="0"/>
              </a:rPr>
            </a:br>
            <a:r>
              <a:rPr lang="en-US" sz="2400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A</a:t>
            </a:r>
            <a:r>
              <a:rPr lang="en-US" sz="2400" cap="none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viral</a:t>
            </a:r>
            <a:r>
              <a:rPr lang="en-US" sz="2400" dirty="0">
                <a:solidFill>
                  <a:srgbClr val="FFC000"/>
                </a:solidFill>
                <a:latin typeface="Arial Rounded MT Bold" panose="020F0704030504030204" pitchFamily="34" charset="0"/>
              </a:rPr>
              <a:t> G</a:t>
            </a:r>
            <a:r>
              <a:rPr lang="en-US" sz="2400" cap="none" dirty="0">
                <a:solidFill>
                  <a:srgbClr val="FFC000"/>
                </a:solidFill>
                <a:latin typeface="Arial Rounded MT Bold" panose="020F0704030504030204" pitchFamily="34" charset="0"/>
              </a:rPr>
              <a:t>upta</a:t>
            </a:r>
            <a:br>
              <a:rPr lang="en-US" sz="2400" cap="none" dirty="0">
                <a:solidFill>
                  <a:srgbClr val="FFC000"/>
                </a:solidFill>
                <a:latin typeface="Arial Rounded MT Bold" panose="020F0704030504030204" pitchFamily="34" charset="0"/>
              </a:rPr>
            </a:br>
            <a:r>
              <a:rPr lang="en-US" sz="2400" cap="none" dirty="0">
                <a:solidFill>
                  <a:srgbClr val="FFC000"/>
                </a:solidFill>
                <a:latin typeface="Arial Rounded MT Bold" panose="020F0704030504030204" pitchFamily="34" charset="0"/>
              </a:rPr>
              <a:t>Hrishikesh </a:t>
            </a:r>
            <a:r>
              <a:rPr lang="en-US" sz="2400" cap="none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Gadekar</a:t>
            </a:r>
            <a:r>
              <a:rPr lang="en-US" sz="2400" dirty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br>
              <a:rPr lang="en-US" sz="2400" dirty="0">
                <a:solidFill>
                  <a:srgbClr val="FFC000"/>
                </a:solidFill>
                <a:latin typeface="Arial Rounded MT Bold" panose="020F0704030504030204" pitchFamily="34" charset="0"/>
              </a:rPr>
            </a:br>
            <a:r>
              <a:rPr lang="en-US" sz="2400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P</a:t>
            </a:r>
            <a:r>
              <a:rPr lang="en-US" sz="2400" cap="none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ratyush</a:t>
            </a:r>
            <a:r>
              <a:rPr lang="en-US" sz="2400" dirty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g</a:t>
            </a:r>
            <a:r>
              <a:rPr lang="en-US" sz="2400" cap="none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oel</a:t>
            </a:r>
            <a:br>
              <a:rPr lang="en-US" sz="2400" dirty="0">
                <a:solidFill>
                  <a:srgbClr val="FFC000"/>
                </a:solidFill>
                <a:latin typeface="Arial Rounded MT Bold" panose="020F0704030504030204" pitchFamily="34" charset="0"/>
              </a:rPr>
            </a:br>
            <a:r>
              <a:rPr lang="en-US" sz="2400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s</a:t>
            </a:r>
            <a:r>
              <a:rPr lang="en-US" sz="2400" cap="none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uyash</a:t>
            </a:r>
            <a:r>
              <a:rPr lang="en-US" sz="2400" dirty="0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k</a:t>
            </a:r>
            <a:r>
              <a:rPr lang="en-US" sz="2400" cap="none" dirty="0" err="1">
                <a:solidFill>
                  <a:srgbClr val="FFC000"/>
                </a:solidFill>
                <a:latin typeface="Arial Rounded MT Bold" panose="020F0704030504030204" pitchFamily="34" charset="0"/>
              </a:rPr>
              <a:t>hade</a:t>
            </a:r>
            <a:endParaRPr lang="en-US" sz="24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2" y="1975104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5CC6D6"/>
                </a:solidFill>
                <a:latin typeface="Agency FB" panose="020B0503020202020204" pitchFamily="34" charset="0"/>
              </a:rPr>
              <a:t>FUN FRIDAY – TEAM 4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591127" y="725116"/>
            <a:ext cx="493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3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  <a:sym typeface="Wingdings" panose="05000000000000000000" pitchFamily="2" charset="2"/>
              </a:rPr>
              <a:t>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ANSWER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0FD61CB-F471-4821-AA36-AF943E26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4910"/>
            <a:ext cx="5943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9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7782" y="734352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4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50F2-4D8A-4C79-B722-23B109D95F9F}"/>
              </a:ext>
            </a:extLst>
          </p:cNvPr>
          <p:cNvSpPr txBox="1"/>
          <p:nvPr/>
        </p:nvSpPr>
        <p:spPr>
          <a:xfrm>
            <a:off x="1789545" y="5354206"/>
            <a:ext cx="86129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HINT: American telecommunications company</a:t>
            </a:r>
            <a:endParaRPr lang="en-US" sz="3200" b="1" dirty="0">
              <a:solidFill>
                <a:schemeClr val="accent2">
                  <a:lumMod val="50000"/>
                </a:schemeClr>
              </a:solidFill>
              <a:effectLst/>
              <a:latin typeface="Harrington" panose="04040505050A02020702" pitchFamily="82" charset="0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4F2CEB27-52B4-4392-967C-5430382F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69" y="1380683"/>
            <a:ext cx="4965660" cy="35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4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591127" y="725116"/>
            <a:ext cx="493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4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  <a:sym typeface="Wingdings" panose="05000000000000000000" pitchFamily="2" charset="2"/>
              </a:rPr>
              <a:t>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ANSWER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5780352-F477-4230-81FC-3FBE3FA78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76" y="1810328"/>
            <a:ext cx="6586847" cy="35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54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7782" y="734352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5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50F2-4D8A-4C79-B722-23B109D95F9F}"/>
              </a:ext>
            </a:extLst>
          </p:cNvPr>
          <p:cNvSpPr txBox="1"/>
          <p:nvPr/>
        </p:nvSpPr>
        <p:spPr>
          <a:xfrm>
            <a:off x="1789545" y="5354206"/>
            <a:ext cx="86129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HINT: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American multinational retail corporation that operates a chain of hypermarkets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effectLst/>
              <a:latin typeface="Harrington" panose="04040505050A02020702" pitchFamily="82" charset="0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2450EDD9-9176-4A77-8C39-984780B2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1" y="1380683"/>
            <a:ext cx="4809836" cy="38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96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591127" y="725116"/>
            <a:ext cx="493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5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  <a:sym typeface="Wingdings" panose="05000000000000000000" pitchFamily="2" charset="2"/>
              </a:rPr>
              <a:t>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ANSWER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7463059-02E8-41A8-9EC4-D47931BD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543" y="1894609"/>
            <a:ext cx="6542914" cy="322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8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7782" y="734352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6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50F2-4D8A-4C79-B722-23B109D95F9F}"/>
              </a:ext>
            </a:extLst>
          </p:cNvPr>
          <p:cNvSpPr txBox="1"/>
          <p:nvPr/>
        </p:nvSpPr>
        <p:spPr>
          <a:xfrm>
            <a:off x="1789545" y="5335733"/>
            <a:ext cx="86129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HINT: luxury watch manufacturer</a:t>
            </a:r>
            <a:endParaRPr lang="en-IN" sz="3200" dirty="0">
              <a:solidFill>
                <a:schemeClr val="accent2">
                  <a:lumMod val="50000"/>
                </a:schemeClr>
              </a:solidFill>
              <a:latin typeface="Harrington" panose="04040505050A02020702" pitchFamily="82" charset="0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009AA38-9C26-4729-B8E0-1506C719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009" y="1373756"/>
            <a:ext cx="5049982" cy="352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96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591127" y="725116"/>
            <a:ext cx="493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6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  <a:sym typeface="Wingdings" panose="05000000000000000000" pitchFamily="2" charset="2"/>
              </a:rPr>
              <a:t>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ANSWER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2C2D7CA-AA79-4473-A0F8-08ACF94A8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616364"/>
            <a:ext cx="5219700" cy="411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7782" y="734352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7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50F2-4D8A-4C79-B722-23B109D95F9F}"/>
              </a:ext>
            </a:extLst>
          </p:cNvPr>
          <p:cNvSpPr txBox="1"/>
          <p:nvPr/>
        </p:nvSpPr>
        <p:spPr>
          <a:xfrm>
            <a:off x="1935018" y="5058642"/>
            <a:ext cx="86129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HINT: Swiss chocolate bar brand</a:t>
            </a:r>
            <a:endParaRPr lang="en-US" sz="3200" b="1" dirty="0">
              <a:solidFill>
                <a:schemeClr val="accent2">
                  <a:lumMod val="50000"/>
                </a:schemeClr>
              </a:solidFill>
              <a:effectLst/>
              <a:latin typeface="Harrington" panose="04040505050A02020702" pitchFamily="82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B2334F0-251C-44CD-B9B4-F6C28F5F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17" y="1927801"/>
            <a:ext cx="5840363" cy="26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3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591127" y="725116"/>
            <a:ext cx="493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7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  <a:sym typeface="Wingdings" panose="05000000000000000000" pitchFamily="2" charset="2"/>
              </a:rPr>
              <a:t>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ANSWER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A5123B7-E52E-4045-AED7-2DCD5BED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8" y="2020165"/>
            <a:ext cx="5644284" cy="315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5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7782" y="734352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8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50F2-4D8A-4C79-B722-23B109D95F9F}"/>
              </a:ext>
            </a:extLst>
          </p:cNvPr>
          <p:cNvSpPr txBox="1"/>
          <p:nvPr/>
        </p:nvSpPr>
        <p:spPr>
          <a:xfrm>
            <a:off x="1067376" y="5169541"/>
            <a:ext cx="100237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HINT: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American multinational corporation that designs, manufactures, and sells airplanes, rotorcraft, rockets, satellites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effectLst/>
              <a:latin typeface="Harrington" panose="04040505050A02020702" pitchFamily="82" charset="0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D2154E79-51A8-4FDC-874D-000957A4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54" y="1380683"/>
            <a:ext cx="4714010" cy="341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2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887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002060"/>
                </a:solidFill>
                <a:latin typeface="Bradley Hand ITC" panose="03070402050302030203" pitchFamily="66" charset="0"/>
              </a:rPr>
              <a:t>ACTIVITIES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376623"/>
              </p:ext>
            </p:extLst>
          </p:nvPr>
        </p:nvGraphicFramePr>
        <p:xfrm>
          <a:off x="736600" y="1940015"/>
          <a:ext cx="10718800" cy="4197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82B0E2-9C21-49A6-9112-844579B6088F}"/>
              </a:ext>
            </a:extLst>
          </p:cNvPr>
          <p:cNvSpPr txBox="1"/>
          <p:nvPr/>
        </p:nvSpPr>
        <p:spPr>
          <a:xfrm>
            <a:off x="4020127" y="1699491"/>
            <a:ext cx="41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Goudy Stout" panose="0202090407030B020401" pitchFamily="18" charset="0"/>
              </a:rPr>
              <a:t>GUESS </a:t>
            </a:r>
          </a:p>
          <a:p>
            <a:pPr algn="ctr"/>
            <a:r>
              <a:rPr lang="en-IN" sz="4000" dirty="0">
                <a:latin typeface="Goudy Stout" panose="0202090407030B020401" pitchFamily="18" charset="0"/>
              </a:rPr>
              <a:t>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09002-D2B1-495D-A578-525501765C4F}"/>
              </a:ext>
            </a:extLst>
          </p:cNvPr>
          <p:cNvSpPr txBox="1"/>
          <p:nvPr/>
        </p:nvSpPr>
        <p:spPr>
          <a:xfrm>
            <a:off x="9328726" y="5107709"/>
            <a:ext cx="201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Britannic Bold" panose="020B0903060703020204" pitchFamily="34" charset="0"/>
              </a:rPr>
              <a:t>GIBBERISH</a:t>
            </a:r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591127" y="725116"/>
            <a:ext cx="493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8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  <a:sym typeface="Wingdings" panose="05000000000000000000" pitchFamily="2" charset="2"/>
              </a:rPr>
              <a:t>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ANSWER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E175CDB-809A-4797-B073-232DAEE4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5943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6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900A1A-EAF8-4EF6-8D0E-EF7E1142B0D9}"/>
              </a:ext>
            </a:extLst>
          </p:cNvPr>
          <p:cNvSpPr txBox="1"/>
          <p:nvPr/>
        </p:nvSpPr>
        <p:spPr>
          <a:xfrm>
            <a:off x="1071419" y="562329"/>
            <a:ext cx="531090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8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GUESS THE PLACE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Instructions: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 We will display a picture of place(without names) and you have to guess.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 I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f you </a:t>
            </a: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know the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 answer for the question, Call out your team number and then answer.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 40 seconds per </a:t>
            </a: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picture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. No hint in this round.</a:t>
            </a:r>
          </a:p>
        </p:txBody>
      </p:sp>
      <p:pic>
        <p:nvPicPr>
          <p:cNvPr id="1036" name="Picture 12" descr="The science of guessing - Tech Explorist">
            <a:extLst>
              <a:ext uri="{FF2B5EF4-FFF2-40B4-BE49-F238E27FC236}">
                <a16:creationId xmlns:a16="http://schemas.microsoft.com/office/drawing/2014/main" id="{C6CE3008-1A2A-47C3-B880-B7056BDC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13" y="2462646"/>
            <a:ext cx="4063586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057ADC-FBA6-475C-B27A-42522F3CF00B}"/>
              </a:ext>
            </a:extLst>
          </p:cNvPr>
          <p:cNvSpPr txBox="1"/>
          <p:nvPr/>
        </p:nvSpPr>
        <p:spPr>
          <a:xfrm>
            <a:off x="7659831" y="4932217"/>
            <a:ext cx="2647951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50000"/>
                  </a:schemeClr>
                </a:solidFill>
              </a:rPr>
              <a:t>No negative points :-)</a:t>
            </a:r>
          </a:p>
        </p:txBody>
      </p:sp>
    </p:spTree>
    <p:extLst>
      <p:ext uri="{BB962C8B-B14F-4D97-AF65-F5344CB8AC3E}">
        <p14:creationId xmlns:p14="http://schemas.microsoft.com/office/powerpoint/2010/main" val="119619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93964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PLACE 1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35846" name="Picture 6" descr="Arrest warrant against top jeweller, govt officials upheld in Jal Mahal  case - India News">
            <a:extLst>
              <a:ext uri="{FF2B5EF4-FFF2-40B4-BE49-F238E27FC236}">
                <a16:creationId xmlns:a16="http://schemas.microsoft.com/office/drawing/2014/main" id="{4B3236BB-9BFD-47FF-BA98-03323351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24" y="1232901"/>
            <a:ext cx="5649151" cy="371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3592944" y="5240034"/>
            <a:ext cx="50061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4000" b="1" i="0" u="none" strike="noStrike" dirty="0" err="1">
                <a:solidFill>
                  <a:schemeClr val="accent2"/>
                </a:solidFill>
                <a:effectLst/>
                <a:latin typeface="Algerian" panose="04020705040A02060702" pitchFamily="82" charset="0"/>
              </a:rPr>
              <a:t>jal</a:t>
            </a:r>
            <a:r>
              <a:rPr lang="en-IN" sz="4000" b="1" i="0" u="none" strike="noStrike" dirty="0">
                <a:solidFill>
                  <a:schemeClr val="accent2"/>
                </a:solidFill>
                <a:effectLst/>
                <a:latin typeface="Algerian" panose="04020705040A02060702" pitchFamily="82" charset="0"/>
              </a:rPr>
              <a:t> mahal </a:t>
            </a:r>
            <a:r>
              <a:rPr lang="en-IN" sz="4000" b="1" i="0" u="none" strike="noStrike" dirty="0" err="1">
                <a:solidFill>
                  <a:schemeClr val="accent2"/>
                </a:solidFill>
                <a:effectLst/>
                <a:latin typeface="Algerian" panose="04020705040A02060702" pitchFamily="82" charset="0"/>
              </a:rPr>
              <a:t>jaipur</a:t>
            </a:r>
            <a:endParaRPr lang="en-IN" sz="40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47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93964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PLACE 2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1547089" y="5271156"/>
            <a:ext cx="90978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2"/>
                </a:solidFill>
                <a:latin typeface="Algerian" panose="04020705040A02060702" pitchFamily="82" charset="0"/>
              </a:rPr>
              <a:t>Mount Rushmore (South Dakota)</a:t>
            </a:r>
            <a:endParaRPr lang="en-IN" sz="40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64B2FC7E-3772-4CAE-9868-3F0293B56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572" y="1376364"/>
            <a:ext cx="5474855" cy="378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93964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PLACE 3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2018142" y="5166142"/>
            <a:ext cx="81557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2"/>
                </a:solidFill>
                <a:latin typeface="Algerian" panose="04020705040A02060702" pitchFamily="82" charset="0"/>
              </a:rPr>
              <a:t>Sanchi Stupa (Vidisha , MP)</a:t>
            </a:r>
            <a:endParaRPr lang="en-IN" sz="40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A2E04FEA-6DD5-41B6-8AD8-A9F47B8C5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19" y="1641196"/>
            <a:ext cx="5064559" cy="311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1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93964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PLACE 4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843395" y="5367134"/>
            <a:ext cx="105052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accent2"/>
                </a:solidFill>
                <a:latin typeface="Algerian" panose="04020705040A02060702" pitchFamily="82" charset="0"/>
              </a:rPr>
              <a:t>Golden Gate bridge , </a:t>
            </a:r>
          </a:p>
          <a:p>
            <a:pPr algn="ctr"/>
            <a:r>
              <a:rPr lang="it-IT" sz="3200" b="1" dirty="0">
                <a:solidFill>
                  <a:schemeClr val="accent2"/>
                </a:solidFill>
                <a:latin typeface="Algerian" panose="04020705040A02060702" pitchFamily="82" charset="0"/>
              </a:rPr>
              <a:t>San Francisco, California, USA</a:t>
            </a:r>
            <a:endParaRPr lang="en-IN" sz="32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B533387-48C7-45FC-881D-34E8C9DF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42" y="1232901"/>
            <a:ext cx="5639516" cy="389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62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93964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PLACE 5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3592943" y="5240034"/>
            <a:ext cx="50061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2"/>
                </a:solidFill>
                <a:latin typeface="Algerian" panose="04020705040A02060702" pitchFamily="82" charset="0"/>
              </a:rPr>
              <a:t>Big </a:t>
            </a:r>
            <a:r>
              <a:rPr lang="en-IN" sz="4000" b="1" dirty="0" err="1">
                <a:solidFill>
                  <a:schemeClr val="accent2"/>
                </a:solidFill>
                <a:latin typeface="Algerian" panose="04020705040A02060702" pitchFamily="82" charset="0"/>
              </a:rPr>
              <a:t>ben,UK</a:t>
            </a:r>
            <a:endParaRPr lang="en-IN" sz="40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6AEB541-4B63-42FD-B5DD-647FB427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105" y="1382933"/>
            <a:ext cx="6497784" cy="37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57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93964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PLACE 6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3592944" y="5458243"/>
            <a:ext cx="50061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2"/>
                </a:solidFill>
                <a:latin typeface="Algerian" panose="04020705040A02060702" pitchFamily="82" charset="0"/>
              </a:rPr>
              <a:t>IISC </a:t>
            </a:r>
            <a:r>
              <a:rPr lang="en-IN" sz="4000" b="1" dirty="0" err="1">
                <a:solidFill>
                  <a:schemeClr val="accent2"/>
                </a:solidFill>
                <a:latin typeface="Algerian" panose="04020705040A02060702" pitchFamily="82" charset="0"/>
              </a:rPr>
              <a:t>bangalore</a:t>
            </a:r>
            <a:endParaRPr lang="en-IN" sz="40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C8D57CCA-5380-4784-AE0A-DD214E76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623" y="1232901"/>
            <a:ext cx="6198753" cy="410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93964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PLACE 7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2688358" y="5591351"/>
            <a:ext cx="7047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2"/>
                </a:solidFill>
                <a:latin typeface="Algerian" panose="04020705040A02060702" pitchFamily="82" charset="0"/>
              </a:rPr>
              <a:t>Marina Beach, Chennai</a:t>
            </a:r>
            <a:endParaRPr lang="en-IN" sz="40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1C932953-0EC4-481B-A805-D9A4778A7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898" y="1232901"/>
            <a:ext cx="6404266" cy="415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38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93964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PLACE 8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635577" y="5448650"/>
            <a:ext cx="109208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accent2"/>
                </a:solidFill>
                <a:latin typeface="Algerian" panose="04020705040A02060702" pitchFamily="82" charset="0"/>
              </a:rPr>
              <a:t>Standard Chartered Office ,</a:t>
            </a:r>
          </a:p>
          <a:p>
            <a:pPr algn="ctr"/>
            <a:r>
              <a:rPr lang="en-IN" sz="3200" b="1" dirty="0">
                <a:solidFill>
                  <a:schemeClr val="accent2"/>
                </a:solidFill>
                <a:latin typeface="Algerian" panose="04020705040A02060702" pitchFamily="82" charset="0"/>
              </a:rPr>
              <a:t>Bangalore</a:t>
            </a:r>
            <a:endParaRPr lang="en-IN" sz="3200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5141E850-0FE8-42F8-BFC1-9BF00794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56" y="1232901"/>
            <a:ext cx="6176888" cy="410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900A1A-EAF8-4EF6-8D0E-EF7E1142B0D9}"/>
              </a:ext>
            </a:extLst>
          </p:cNvPr>
          <p:cNvSpPr txBox="1"/>
          <p:nvPr/>
        </p:nvSpPr>
        <p:spPr>
          <a:xfrm>
            <a:off x="1071419" y="562329"/>
            <a:ext cx="531090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800" b="1" i="0" u="sng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LOGO QUIZ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Instructions: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 We will display incomplete logos of brands(without names) and you have to guess.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 I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f you </a:t>
            </a: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know the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 answer for the question, Call out your team number and then answer.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 40 seconds per logo . After 20 seconds if no one answers correctly, a hint will be given about the brand.</a:t>
            </a:r>
          </a:p>
        </p:txBody>
      </p:sp>
      <p:pic>
        <p:nvPicPr>
          <p:cNvPr id="1036" name="Picture 12" descr="The science of guessing - Tech Explorist">
            <a:extLst>
              <a:ext uri="{FF2B5EF4-FFF2-40B4-BE49-F238E27FC236}">
                <a16:creationId xmlns:a16="http://schemas.microsoft.com/office/drawing/2014/main" id="{C6CE3008-1A2A-47C3-B880-B7056BDC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13" y="2462646"/>
            <a:ext cx="4063586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128690-50F4-48C1-96AF-C8841B8842DD}"/>
              </a:ext>
            </a:extLst>
          </p:cNvPr>
          <p:cNvSpPr txBox="1"/>
          <p:nvPr/>
        </p:nvSpPr>
        <p:spPr>
          <a:xfrm>
            <a:off x="7659831" y="4932217"/>
            <a:ext cx="2647951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50000"/>
                  </a:schemeClr>
                </a:solidFill>
              </a:rPr>
              <a:t>No negative points :-)</a:t>
            </a:r>
          </a:p>
        </p:txBody>
      </p:sp>
    </p:spTree>
    <p:extLst>
      <p:ext uri="{BB962C8B-B14F-4D97-AF65-F5344CB8AC3E}">
        <p14:creationId xmlns:p14="http://schemas.microsoft.com/office/powerpoint/2010/main" val="3554424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900A1A-EAF8-4EF6-8D0E-EF7E1142B0D9}"/>
              </a:ext>
            </a:extLst>
          </p:cNvPr>
          <p:cNvSpPr txBox="1"/>
          <p:nvPr/>
        </p:nvSpPr>
        <p:spPr>
          <a:xfrm>
            <a:off x="925946" y="1413063"/>
            <a:ext cx="531090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8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GUESS THE MOVIE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Instructions: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 We will display a video clip of a movie and you have to guess the full name of that movie.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 I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f you </a:t>
            </a: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know the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 answer for the question, Call out your team number and then answer.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</p:txBody>
      </p:sp>
      <p:pic>
        <p:nvPicPr>
          <p:cNvPr id="1036" name="Picture 12" descr="The science of guessing - Tech Explorist">
            <a:extLst>
              <a:ext uri="{FF2B5EF4-FFF2-40B4-BE49-F238E27FC236}">
                <a16:creationId xmlns:a16="http://schemas.microsoft.com/office/drawing/2014/main" id="{C6CE3008-1A2A-47C3-B880-B7056BDC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13" y="2462646"/>
            <a:ext cx="4063586" cy="22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057ADC-FBA6-475C-B27A-42522F3CF00B}"/>
              </a:ext>
            </a:extLst>
          </p:cNvPr>
          <p:cNvSpPr txBox="1"/>
          <p:nvPr/>
        </p:nvSpPr>
        <p:spPr>
          <a:xfrm>
            <a:off x="7659831" y="4932217"/>
            <a:ext cx="2647951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3">
                    <a:lumMod val="50000"/>
                  </a:schemeClr>
                </a:solidFill>
              </a:rPr>
              <a:t>No negative points :-)</a:t>
            </a:r>
          </a:p>
        </p:txBody>
      </p:sp>
    </p:spTree>
    <p:extLst>
      <p:ext uri="{BB962C8B-B14F-4D97-AF65-F5344CB8AC3E}">
        <p14:creationId xmlns:p14="http://schemas.microsoft.com/office/powerpoint/2010/main" val="1909946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2010" y="409924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MOVIE 1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2" name="clip1">
            <a:hlinkClick r:id="" action="ppaction://media"/>
            <a:extLst>
              <a:ext uri="{FF2B5EF4-FFF2-40B4-BE49-F238E27FC236}">
                <a16:creationId xmlns:a16="http://schemas.microsoft.com/office/drawing/2014/main" id="{7ED53C36-FA8F-4355-8BE2-A70C373E0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4567" y="1056255"/>
            <a:ext cx="8382866" cy="4715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56A603-8576-48CD-B905-1B8AFD65AD22}"/>
              </a:ext>
            </a:extLst>
          </p:cNvPr>
          <p:cNvSpPr txBox="1"/>
          <p:nvPr/>
        </p:nvSpPr>
        <p:spPr>
          <a:xfrm>
            <a:off x="1904567" y="5863301"/>
            <a:ext cx="8382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3200" b="1" u="none" strike="noStrike" dirty="0">
                <a:solidFill>
                  <a:schemeClr val="accent2"/>
                </a:solidFill>
                <a:effectLst/>
                <a:latin typeface="Algerian" panose="04020705040A02060702" pitchFamily="82" charset="0"/>
              </a:rPr>
              <a:t>Prince of Persia: The Sands of Time</a:t>
            </a:r>
          </a:p>
        </p:txBody>
      </p:sp>
    </p:spTree>
    <p:extLst>
      <p:ext uri="{BB962C8B-B14F-4D97-AF65-F5344CB8AC3E}">
        <p14:creationId xmlns:p14="http://schemas.microsoft.com/office/powerpoint/2010/main" val="23694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2010" y="409924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MOVIE 2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2" name="clip2">
            <a:hlinkClick r:id="" action="ppaction://media"/>
            <a:extLst>
              <a:ext uri="{FF2B5EF4-FFF2-40B4-BE49-F238E27FC236}">
                <a16:creationId xmlns:a16="http://schemas.microsoft.com/office/drawing/2014/main" id="{CF9CDFC6-94AA-46AD-B743-B51CE9C3D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641" y="1030903"/>
            <a:ext cx="9186718" cy="485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0370A-FF89-421A-92ED-C44CBB1CC08E}"/>
              </a:ext>
            </a:extLst>
          </p:cNvPr>
          <p:cNvSpPr txBox="1"/>
          <p:nvPr/>
        </p:nvSpPr>
        <p:spPr>
          <a:xfrm>
            <a:off x="3593306" y="5865668"/>
            <a:ext cx="5005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N" sz="4000" b="1" dirty="0">
                <a:solidFill>
                  <a:schemeClr val="accent2"/>
                </a:solidFill>
                <a:latin typeface="Algerian" panose="04020705040A02060702" pitchFamily="82" charset="0"/>
              </a:rPr>
              <a:t>Django Unchained</a:t>
            </a:r>
          </a:p>
        </p:txBody>
      </p:sp>
    </p:spTree>
    <p:extLst>
      <p:ext uri="{BB962C8B-B14F-4D97-AF65-F5344CB8AC3E}">
        <p14:creationId xmlns:p14="http://schemas.microsoft.com/office/powerpoint/2010/main" val="18360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2010" y="409924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MOVIE 3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2" name="clip4">
            <a:hlinkClick r:id="" action="ppaction://media"/>
            <a:extLst>
              <a:ext uri="{FF2B5EF4-FFF2-40B4-BE49-F238E27FC236}">
                <a16:creationId xmlns:a16="http://schemas.microsoft.com/office/drawing/2014/main" id="{01B5FF2E-2803-4FF1-9376-65103485B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0725" y="1132315"/>
            <a:ext cx="7850550" cy="4415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E4AF5-4D61-47B4-A36F-09BAC109D34C}"/>
              </a:ext>
            </a:extLst>
          </p:cNvPr>
          <p:cNvSpPr txBox="1"/>
          <p:nvPr/>
        </p:nvSpPr>
        <p:spPr>
          <a:xfrm>
            <a:off x="3002973" y="5602240"/>
            <a:ext cx="61860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4000" b="1" dirty="0" err="1">
                <a:solidFill>
                  <a:srgbClr val="FF0000"/>
                </a:solidFill>
                <a:latin typeface="Algerian" panose="04020705040A02060702" pitchFamily="82" charset="0"/>
              </a:rPr>
              <a:t>Vaah</a:t>
            </a:r>
            <a:r>
              <a:rPr lang="en-US" sz="4000" b="1" dirty="0">
                <a:solidFill>
                  <a:srgbClr val="FF0000"/>
                </a:solidFill>
                <a:latin typeface="Algerian" panose="04020705040A02060702" pitchFamily="82" charset="0"/>
              </a:rPr>
              <a:t>! Life Ho </a:t>
            </a:r>
            <a:r>
              <a:rPr lang="en-US" sz="4000" b="1" dirty="0" err="1">
                <a:solidFill>
                  <a:srgbClr val="FF0000"/>
                </a:solidFill>
                <a:latin typeface="Algerian" panose="04020705040A02060702" pitchFamily="82" charset="0"/>
              </a:rPr>
              <a:t>Toh</a:t>
            </a:r>
            <a:r>
              <a:rPr lang="en-US" sz="4000" b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Algerian" panose="04020705040A02060702" pitchFamily="82" charset="0"/>
              </a:rPr>
              <a:t>Aisi</a:t>
            </a:r>
            <a:r>
              <a:rPr lang="en-US" sz="4000" b="1" dirty="0">
                <a:solidFill>
                  <a:srgbClr val="FF0000"/>
                </a:solidFill>
                <a:latin typeface="Algerian" panose="04020705040A02060702" pitchFamily="82" charset="0"/>
              </a:rPr>
              <a:t>!</a:t>
            </a:r>
            <a:endParaRPr lang="en-US" sz="4000" b="1" u="none" strike="noStrike" dirty="0">
              <a:solidFill>
                <a:srgbClr val="FF0000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2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2010" y="409924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MOVIE 4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4" name="clip5">
            <a:hlinkClick r:id="" action="ppaction://media"/>
            <a:extLst>
              <a:ext uri="{FF2B5EF4-FFF2-40B4-BE49-F238E27FC236}">
                <a16:creationId xmlns:a16="http://schemas.microsoft.com/office/drawing/2014/main" id="{4CEC3113-0CF3-41D0-B806-B6886E031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025477"/>
            <a:ext cx="9753600" cy="480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7B44D-9C0C-41D8-BCA1-4E72A0390073}"/>
              </a:ext>
            </a:extLst>
          </p:cNvPr>
          <p:cNvSpPr txBox="1"/>
          <p:nvPr/>
        </p:nvSpPr>
        <p:spPr>
          <a:xfrm>
            <a:off x="4892170" y="5832523"/>
            <a:ext cx="2407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N" sz="4000" b="1" dirty="0">
                <a:solidFill>
                  <a:srgbClr val="FF0000"/>
                </a:solidFill>
                <a:latin typeface="Algerian" panose="04020705040A02060702" pitchFamily="82" charset="0"/>
              </a:rPr>
              <a:t>Wanted</a:t>
            </a:r>
            <a:endParaRPr lang="en-US" sz="4000" b="1" u="none" strike="noStrike" dirty="0">
              <a:solidFill>
                <a:srgbClr val="FF0000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4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2010" y="409924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MOVIE 5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4" name="clip6">
            <a:hlinkClick r:id="" action="ppaction://media"/>
            <a:extLst>
              <a:ext uri="{FF2B5EF4-FFF2-40B4-BE49-F238E27FC236}">
                <a16:creationId xmlns:a16="http://schemas.microsoft.com/office/drawing/2014/main" id="{8EBC1411-E6EF-48E1-A081-F820CE2BAF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110018"/>
            <a:ext cx="9753600" cy="463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8B010-BE35-43F2-BA45-0D9ED07FD95B}"/>
              </a:ext>
            </a:extLst>
          </p:cNvPr>
          <p:cNvSpPr txBox="1"/>
          <p:nvPr/>
        </p:nvSpPr>
        <p:spPr>
          <a:xfrm>
            <a:off x="1904567" y="5863301"/>
            <a:ext cx="83828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N" sz="4000" b="1" dirty="0">
                <a:solidFill>
                  <a:srgbClr val="FF0000"/>
                </a:solidFill>
                <a:latin typeface="Algerian" panose="04020705040A02060702" pitchFamily="82" charset="0"/>
              </a:rPr>
              <a:t>The Pursuit of Happiness</a:t>
            </a:r>
            <a:endParaRPr lang="en-US" sz="4000" b="1" u="none" strike="noStrike" dirty="0">
              <a:solidFill>
                <a:srgbClr val="FF0000"/>
              </a:solidFill>
              <a:effectLst/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22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900A1A-EAF8-4EF6-8D0E-EF7E1142B0D9}"/>
              </a:ext>
            </a:extLst>
          </p:cNvPr>
          <p:cNvSpPr txBox="1"/>
          <p:nvPr/>
        </p:nvSpPr>
        <p:spPr>
          <a:xfrm>
            <a:off x="607293" y="443760"/>
            <a:ext cx="582814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8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GUESS THE GIBBERISH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Instructions: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100" b="0" dirty="0"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 We will display a </a:t>
            </a: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g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ibberish and you have to guess the </a:t>
            </a: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original sentences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</a:rPr>
              <a:t>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b="1" i="0" u="none" strike="noStrike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 Try to pronounce the words either fast or very fast. Ensure you are muted while doing so.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b="1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Each question will have a buffer time of 7 seconds. I'll start the Timer after the question is displayed.	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b="1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 Type in your Team number in the Chat as soon as you hear the alarm. E.g. TEAM 4 </a:t>
            </a: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T4.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latin typeface="Bahnschrift Condensed" panose="020B0502040204020203" pitchFamily="34" charset="0"/>
              </a:rPr>
              <a:t>Do not try to Google and spoil the fun. Just Enjoy.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57ADC-FBA6-475C-B27A-42522F3CF00B}"/>
              </a:ext>
            </a:extLst>
          </p:cNvPr>
          <p:cNvSpPr txBox="1"/>
          <p:nvPr/>
        </p:nvSpPr>
        <p:spPr>
          <a:xfrm>
            <a:off x="6793634" y="4783409"/>
            <a:ext cx="4264314" cy="14773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3">
                    <a:lumMod val="50000"/>
                  </a:schemeClr>
                </a:solidFill>
              </a:rPr>
              <a:t>No negative points :-)</a:t>
            </a:r>
          </a:p>
          <a:p>
            <a:pPr algn="ctr"/>
            <a:endParaRPr lang="en-IN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Arial Black" panose="020B0A04020102020204" pitchFamily="34" charset="0"/>
              </a:rPr>
              <a:t>Do not try to Google and spoil the fun. Just Enjoy.</a:t>
            </a:r>
            <a:endParaRPr lang="en-US" sz="1800" b="1" i="0" u="none" strike="noStrike" dirty="0"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  <a:p>
            <a:pPr algn="ctr"/>
            <a:endParaRPr lang="en-IN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258EF-5A3E-46F1-BAB4-395E9917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107" y="1239843"/>
            <a:ext cx="5181600" cy="2381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74ADE-8784-40A8-A1A6-40D7E528D410}"/>
              </a:ext>
            </a:extLst>
          </p:cNvPr>
          <p:cNvSpPr txBox="1"/>
          <p:nvPr/>
        </p:nvSpPr>
        <p:spPr>
          <a:xfrm>
            <a:off x="6693188" y="3793088"/>
            <a:ext cx="4264314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It’s not about how it is spelled . . . it's about how it sounds!</a:t>
            </a:r>
            <a:endParaRPr lang="en-IN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01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1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BOE DAY TOTE SHIPS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POTATO CHIPS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6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2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2099671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DAWN WAYS MIGHT I'M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4327202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Don’t waste my time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9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3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EGGS HEARSE SIZED HAY LEE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Exercise daily!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7782" y="734352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1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3074" name="Picture 2" descr="Standard Chartered - Global Business Services - About | Facebook">
            <a:extLst>
              <a:ext uri="{FF2B5EF4-FFF2-40B4-BE49-F238E27FC236}">
                <a16:creationId xmlns:a16="http://schemas.microsoft.com/office/drawing/2014/main" id="{62BF525E-D6FB-4A60-B152-FB79E624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46" y="1380683"/>
            <a:ext cx="3546908" cy="35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A50F2-4D8A-4C79-B722-23B109D95F9F}"/>
              </a:ext>
            </a:extLst>
          </p:cNvPr>
          <p:cNvSpPr txBox="1"/>
          <p:nvPr/>
        </p:nvSpPr>
        <p:spPr>
          <a:xfrm>
            <a:off x="3126509" y="5477317"/>
            <a:ext cx="6156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0" dirty="0">
                <a:solidFill>
                  <a:schemeClr val="accent1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I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s answer needed !</a:t>
            </a:r>
            <a:endParaRPr lang="en-US" sz="3600" b="0" dirty="0">
              <a:solidFill>
                <a:schemeClr val="accent1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4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HIGHS CREEK OWN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Ice cream cone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87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5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DOOR HER TEXT PULL HORROR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Dora the Explorer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5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6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NOSE RING HER HATCHED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No strings attached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0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7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2060"/>
                </a:solidFill>
                <a:latin typeface="Agency FB" panose="020B0503020202020204" pitchFamily="34" charset="0"/>
              </a:rPr>
              <a:t>WEED HID DENTS TART THIEF HIGHER</a:t>
            </a:r>
            <a:endParaRPr lang="en-IN" sz="66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</a:t>
            </a:r>
            <a:r>
              <a:rPr lang="en-US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We didn't start the fire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25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8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2060"/>
                </a:solidFill>
                <a:latin typeface="Agency FB" panose="020B0503020202020204" pitchFamily="34" charset="0"/>
              </a:rPr>
              <a:t>FISH HITS BIN HERS</a:t>
            </a:r>
            <a:endParaRPr lang="en-IN" sz="66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Fidget spinners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1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9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ACE SAY YEAR SEED DON THAN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Easier said than done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9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10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ABE LESSON INDY SKIES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A BLESSING IN DISGUISE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4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11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DISGUISE THEY'LL HIM IT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</a:t>
            </a:r>
            <a:r>
              <a:rPr lang="en-US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The Sky is the Limit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0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12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WISE HOSE HEAR HE US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Why SO SERIOUS?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391391" y="586570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GIBBERISH 13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E736-CD24-4470-AD90-9D8C5050D663}"/>
              </a:ext>
            </a:extLst>
          </p:cNvPr>
          <p:cNvSpPr txBox="1"/>
          <p:nvPr/>
        </p:nvSpPr>
        <p:spPr>
          <a:xfrm>
            <a:off x="743526" y="1960038"/>
            <a:ext cx="1070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Agency FB" panose="020B0503020202020204" pitchFamily="34" charset="0"/>
              </a:rPr>
              <a:t>CL IT A DE</a:t>
            </a:r>
            <a:endParaRPr lang="en-IN" sz="7200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1ED98-850F-466E-8A5F-5A50E4DDED8F}"/>
              </a:ext>
            </a:extLst>
          </p:cNvPr>
          <p:cNvSpPr txBox="1"/>
          <p:nvPr/>
        </p:nvSpPr>
        <p:spPr>
          <a:xfrm>
            <a:off x="603249" y="3887504"/>
            <a:ext cx="10985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u="none" strike="noStrike" dirty="0">
                <a:solidFill>
                  <a:srgbClr val="C00000"/>
                </a:solidFill>
                <a:effectLst/>
                <a:latin typeface="Algerian" panose="04020705040A02060702" pitchFamily="82" charset="0"/>
              </a:rPr>
              <a:t>Answer</a:t>
            </a:r>
            <a:r>
              <a:rPr lang="en-IN" sz="4000" b="1" dirty="0">
                <a:solidFill>
                  <a:srgbClr val="C00000"/>
                </a:solidFill>
                <a:latin typeface="Algerian" panose="04020705040A02060702" pitchFamily="82" charset="0"/>
              </a:rPr>
              <a:t>:- CALL IT A DAY!</a:t>
            </a:r>
            <a:endParaRPr lang="en-IN" sz="4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7782" y="734352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1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50F2-4D8A-4C79-B722-23B109D95F9F}"/>
              </a:ext>
            </a:extLst>
          </p:cNvPr>
          <p:cNvSpPr txBox="1"/>
          <p:nvPr/>
        </p:nvSpPr>
        <p:spPr>
          <a:xfrm>
            <a:off x="1789545" y="5354206"/>
            <a:ext cx="86129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HINT: Taiwanese consumer electronics company</a:t>
            </a:r>
            <a:endParaRPr lang="en-US" sz="4800" b="1" dirty="0">
              <a:solidFill>
                <a:schemeClr val="accent2">
                  <a:lumMod val="50000"/>
                </a:schemeClr>
              </a:solidFill>
              <a:effectLst/>
              <a:latin typeface="Harrington" panose="04040505050A02020702" pitchFamily="8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5591C5-5245-4A32-8093-46A00A3D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81" y="1598333"/>
            <a:ext cx="4809836" cy="366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64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otion Graphics Thank You Animation On White Stock Video - Download Video  Clip Now - iStock">
            <a:extLst>
              <a:ext uri="{FF2B5EF4-FFF2-40B4-BE49-F238E27FC236}">
                <a16:creationId xmlns:a16="http://schemas.microsoft.com/office/drawing/2014/main" id="{2AA307E8-5A5E-466E-8D59-8A89EB5B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0" y="496077"/>
            <a:ext cx="11272055" cy="590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ppy Weekend GIFs | Tenor">
            <a:extLst>
              <a:ext uri="{FF2B5EF4-FFF2-40B4-BE49-F238E27FC236}">
                <a16:creationId xmlns:a16="http://schemas.microsoft.com/office/drawing/2014/main" id="{7BEBF593-45B2-410D-B807-51785625DF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2202">
            <a:off x="262454" y="490860"/>
            <a:ext cx="2095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08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591127" y="725116"/>
            <a:ext cx="493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1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  <a:sym typeface="Wingdings" panose="05000000000000000000" pitchFamily="2" charset="2"/>
              </a:rPr>
              <a:t>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ANSWER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264E01F-F954-4CE5-ACBE-57AFB4673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26491"/>
            <a:ext cx="5943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46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7782" y="734352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2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50F2-4D8A-4C79-B722-23B109D95F9F}"/>
              </a:ext>
            </a:extLst>
          </p:cNvPr>
          <p:cNvSpPr txBox="1"/>
          <p:nvPr/>
        </p:nvSpPr>
        <p:spPr>
          <a:xfrm>
            <a:off x="1789545" y="5354206"/>
            <a:ext cx="86129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HINT: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Online database of information related to films, television programs, </a:t>
            </a:r>
            <a:r>
              <a:rPr lang="en-US" sz="2800" b="1" dirty="0" err="1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etc</a:t>
            </a:r>
            <a:endParaRPr lang="en-US" sz="2800" b="1" dirty="0">
              <a:solidFill>
                <a:schemeClr val="accent2">
                  <a:lumMod val="50000"/>
                </a:schemeClr>
              </a:solidFill>
              <a:effectLst/>
              <a:latin typeface="Harrington" panose="04040505050A02020702" pitchFamily="82" charset="0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40745270-C612-4C0D-80D1-C733D55B1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1" y="1474567"/>
            <a:ext cx="56673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591127" y="725116"/>
            <a:ext cx="493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2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  <a:sym typeface="Wingdings" panose="05000000000000000000" pitchFamily="2" charset="2"/>
              </a:rPr>
              <a:t></a:t>
            </a:r>
            <a:r>
              <a:rPr lang="en-US" sz="3600" b="1" u="sng" dirty="0">
                <a:solidFill>
                  <a:schemeClr val="accent3">
                    <a:lumMod val="50000"/>
                  </a:schemeClr>
                </a:solidFill>
                <a:latin typeface="Broadway" panose="04040905080B02020502" pitchFamily="82" charset="0"/>
              </a:rPr>
              <a:t> ANSWER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72126867-CBC8-46EB-AD31-31645AE1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19263"/>
            <a:ext cx="59436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72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B0895-8B43-484B-976B-722488F2E470}"/>
              </a:ext>
            </a:extLst>
          </p:cNvPr>
          <p:cNvSpPr txBox="1"/>
          <p:nvPr/>
        </p:nvSpPr>
        <p:spPr>
          <a:xfrm>
            <a:off x="147782" y="734352"/>
            <a:ext cx="3574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Broadway" panose="04040905080B02020502" pitchFamily="82" charset="0"/>
              </a:rPr>
              <a:t>LOGO 3</a:t>
            </a:r>
            <a:endParaRPr lang="en-US" sz="3600" b="0" dirty="0">
              <a:solidFill>
                <a:schemeClr val="accent3">
                  <a:lumMod val="50000"/>
                </a:schemeClr>
              </a:solidFill>
              <a:effectLst/>
              <a:latin typeface="Broadway" panose="04040905080B020205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50F2-4D8A-4C79-B722-23B109D95F9F}"/>
              </a:ext>
            </a:extLst>
          </p:cNvPr>
          <p:cNvSpPr txBox="1"/>
          <p:nvPr/>
        </p:nvSpPr>
        <p:spPr>
          <a:xfrm>
            <a:off x="1789545" y="4772315"/>
            <a:ext cx="8612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HINT: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Harrington" panose="04040505050A02020702" pitchFamily="82" charset="0"/>
              </a:rPr>
              <a:t>French luxury fashion house. Focuses on women's high fashion and ready-to-wear clothes, luxury goods and accessories.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effectLst/>
              <a:latin typeface="Harrington" panose="04040505050A02020702" pitchFamily="82" charset="0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75EA3557-9334-490E-B778-7B49D2AE8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81" y="1237096"/>
            <a:ext cx="5013036" cy="325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{00B28E7E-BF68-4887-8D76-E2E9D6924B9C}tf78438558_win32</Template>
  <TotalTime>384</TotalTime>
  <Words>726</Words>
  <Application>Microsoft Office PowerPoint</Application>
  <PresentationFormat>Widescreen</PresentationFormat>
  <Paragraphs>142</Paragraphs>
  <Slides>50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Agency FB</vt:lpstr>
      <vt:lpstr>Algerian</vt:lpstr>
      <vt:lpstr>Arial Black</vt:lpstr>
      <vt:lpstr>Arial Rounded MT Bold</vt:lpstr>
      <vt:lpstr>Bahnschrift Condensed</vt:lpstr>
      <vt:lpstr>Bradley Hand ITC</vt:lpstr>
      <vt:lpstr>Britannic Bold</vt:lpstr>
      <vt:lpstr>Broadway</vt:lpstr>
      <vt:lpstr>Calibri</vt:lpstr>
      <vt:lpstr>Century Gothic</vt:lpstr>
      <vt:lpstr>Garamond</vt:lpstr>
      <vt:lpstr>Goudy Stout</vt:lpstr>
      <vt:lpstr>Harrington</vt:lpstr>
      <vt:lpstr>SavonVTI</vt:lpstr>
      <vt:lpstr>Ashwath p Aviral Gupta Hrishikesh Gadekar  Pratyush goel suyash khade</vt:lpstr>
      <vt:lpstr>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Ashwath p Aviral Gupta  Pratyush goel</dc:title>
  <dc:creator>ASHWATH P</dc:creator>
  <cp:lastModifiedBy>Hrishikesh Gadekar</cp:lastModifiedBy>
  <cp:revision>42</cp:revision>
  <dcterms:created xsi:type="dcterms:W3CDTF">2021-06-11T03:35:47Z</dcterms:created>
  <dcterms:modified xsi:type="dcterms:W3CDTF">2021-06-11T10:20:51Z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